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0D0"/>
    <a:srgbClr val="751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096" autoAdjust="0"/>
  </p:normalViewPr>
  <p:slideViewPr>
    <p:cSldViewPr snapToGrid="0" snapToObjects="1">
      <p:cViewPr varScale="1">
        <p:scale>
          <a:sx n="69" d="100"/>
          <a:sy n="69" d="100"/>
        </p:scale>
        <p:origin x="13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50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51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41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8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51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29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62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31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65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68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79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844C3-74DF-8C40-8D09-255A03C9FFED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55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ra.castro@villahermosa.gob.mx" TargetMode="External"/><Relationship Id="rId7" Type="http://schemas.openxmlformats.org/officeDocument/2006/relationships/image" Target="../media/image4.emf"/><Relationship Id="rId2" Type="http://schemas.openxmlformats.org/officeDocument/2006/relationships/hyperlink" Target="mailto:jose.rodriguez@villahermosa.gob.m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jose.rodriguez@villahermosa.gob.mx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jose.rodriguez@villahermosa.gob.mx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jose.rodriguez@villahermosa.gob.mx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jose.rodriguez@villahermosa.gob.mx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42391" y="397247"/>
            <a:ext cx="2674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800000"/>
                </a:solidFill>
                <a:latin typeface="Gotham-Bold"/>
                <a:cs typeface="Gotham-Bold"/>
              </a:rPr>
              <a:t>DIRECTORIO DE FUNCIONARIOS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836852" y="659407"/>
            <a:ext cx="32705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/>
                <a:cs typeface="Gotham-Book"/>
              </a:rPr>
              <a:t>COORDINACIÓN DE PROTECCIÓN CIVIL MUNICIPAL</a:t>
            </a:r>
            <a:endParaRPr lang="es-ES_tradnl" sz="1050" b="1" dirty="0">
              <a:solidFill>
                <a:schemeClr val="tx1">
                  <a:lumMod val="65000"/>
                  <a:lumOff val="35000"/>
                </a:schemeClr>
              </a:solidFill>
              <a:latin typeface="Gotham-Book"/>
              <a:cs typeface="Gotham-Book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577347"/>
              </p:ext>
            </p:extLst>
          </p:nvPr>
        </p:nvGraphicFramePr>
        <p:xfrm>
          <a:off x="516818" y="1509186"/>
          <a:ext cx="8328165" cy="476851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14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0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94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FOTO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NOM</a:t>
                      </a:r>
                      <a:r>
                        <a:rPr lang="es-ES" sz="1200" baseline="0" dirty="0"/>
                        <a:t>BRE DEL FUNCIONARIO PÚBLICO</a:t>
                      </a:r>
                      <a:endParaRPr lang="es-ES" sz="12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CARGO QUE OCUPA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CORREO INSTITUCIONAL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TELÉFONO </a:t>
                      </a:r>
                    </a:p>
                    <a:p>
                      <a:pPr algn="ctr"/>
                      <a:r>
                        <a:rPr lang="es-ES" sz="1200" dirty="0"/>
                        <a:t>OFICINAS EXT.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047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José Alberto Rodríguez Gallardo</a:t>
                      </a:r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Coordinador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2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  <a:p>
                      <a:pPr algn="ctr"/>
                      <a:r>
                        <a:rPr lang="es-ES" sz="12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jose.rodriguez@villahermosa.gob.mx</a:t>
                      </a:r>
                      <a:endParaRPr lang="es-ES" sz="12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200" b="0" dirty="0">
                          <a:solidFill>
                            <a:srgbClr val="404040"/>
                          </a:solidFill>
                          <a:effectLst/>
                        </a:rPr>
                        <a:t> </a:t>
                      </a:r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3-16-</a:t>
                      </a:r>
                      <a:r>
                        <a:rPr lang="es-MX" sz="12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79-16 y 3-16-88-16</a:t>
                      </a:r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996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Sara Edith Castro Hernández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Jefe de la Unidad de Enlace Administrativo</a:t>
                      </a:r>
                      <a:r>
                        <a:rPr lang="es-ES_tradnl" sz="1100" b="1" dirty="0">
                          <a:solidFill>
                            <a:srgbClr val="404040"/>
                          </a:solidFill>
                          <a:effectLst/>
                        </a:rPr>
                        <a:t> </a:t>
                      </a:r>
                      <a:endParaRPr lang="es-ES" sz="1100" b="1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sara.castro@villahermosa.gob.mx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3-16-</a:t>
                      </a:r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79-16 y 3-16-88-16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405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Vacante</a:t>
                      </a:r>
                      <a:r>
                        <a:rPr lang="es-ES_tradnl" sz="1100" b="0" dirty="0">
                          <a:solidFill>
                            <a:srgbClr val="404040"/>
                          </a:solidFill>
                          <a:effectLst/>
                        </a:rPr>
                        <a:t> 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Jefe de la Unidad de Asuntos Jurídicos </a:t>
                      </a:r>
                      <a:endParaRPr lang="es-ES" sz="1100" b="1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b="0" dirty="0">
                          <a:solidFill>
                            <a:srgbClr val="404040"/>
                          </a:solidFill>
                          <a:effectLst/>
                        </a:rPr>
                        <a:t> 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3-16-</a:t>
                      </a:r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79-16 y 3-16-88-16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16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Vacante</a:t>
                      </a:r>
                      <a:r>
                        <a:rPr lang="es-ES_tradnl" sz="1100" b="0" dirty="0">
                          <a:solidFill>
                            <a:srgbClr val="404040"/>
                          </a:solidFill>
                          <a:effectLst/>
                        </a:rPr>
                        <a:t> 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Jefe de la Unidad de Enlace de Mejora Regulatoria</a:t>
                      </a:r>
                      <a:endParaRPr lang="es-ES" sz="1100" b="1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b="0" dirty="0">
                          <a:solidFill>
                            <a:srgbClr val="404040"/>
                          </a:solidFill>
                          <a:effectLst/>
                        </a:rPr>
                        <a:t> 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3-16-</a:t>
                      </a:r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79-16 y 3-16-88-16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F7B5A41-CE8D-4296-B07D-DF36FA837E9F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09" r="99374">
                        <a14:foregroundMark x1="83716" y1="77621" x2="91232" y2="90923"/>
                        <a14:backgroundMark x1="18789" y1="4773" x2="9812" y2="2191"/>
                        <a14:backgroundMark x1="93841" y1="63224" x2="97912" y2="68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6" t="-164" r="1565" b="13077"/>
          <a:stretch/>
        </p:blipFill>
        <p:spPr bwMode="auto">
          <a:xfrm>
            <a:off x="667909" y="3284020"/>
            <a:ext cx="989691" cy="10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A04A323-9644-4813-B11D-B4BB938C8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5112" y="232432"/>
            <a:ext cx="1136460" cy="112150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A4F81C1-49B8-4DB3-A56D-E59C869A5D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39" y="2031945"/>
            <a:ext cx="1115382" cy="125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373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42391" y="397247"/>
            <a:ext cx="2674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800000"/>
                </a:solidFill>
                <a:latin typeface="Gotham-Bold"/>
                <a:cs typeface="Gotham-Bold"/>
              </a:rPr>
              <a:t>DIRECTORIO DE FUNCIONARIOS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836852" y="659407"/>
            <a:ext cx="32705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/>
                <a:cs typeface="Gotham-Book"/>
              </a:rPr>
              <a:t>COORDINACIÓN DE PROTECCIÓN CIVIL MUNICIPAL</a:t>
            </a:r>
            <a:endParaRPr lang="es-ES_tradnl" sz="1050" b="1" dirty="0">
              <a:solidFill>
                <a:schemeClr val="tx1">
                  <a:lumMod val="65000"/>
                  <a:lumOff val="35000"/>
                </a:schemeClr>
              </a:solidFill>
              <a:latin typeface="Gotham-Book"/>
              <a:cs typeface="Gotham-Book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982759"/>
              </p:ext>
            </p:extLst>
          </p:nvPr>
        </p:nvGraphicFramePr>
        <p:xfrm>
          <a:off x="516818" y="1509186"/>
          <a:ext cx="8328165" cy="476851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14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0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94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FOTO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NOM</a:t>
                      </a:r>
                      <a:r>
                        <a:rPr lang="es-ES" sz="1200" baseline="0" dirty="0"/>
                        <a:t>BRE DEL FUNCIONARIO PÚBLICO</a:t>
                      </a:r>
                      <a:endParaRPr lang="es-ES" sz="12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CARGO QUE OCUPA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CORREO INSTITUCIONAL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TELÉFONO </a:t>
                      </a:r>
                    </a:p>
                    <a:p>
                      <a:pPr algn="ctr"/>
                      <a:r>
                        <a:rPr lang="es-ES" sz="1200" dirty="0"/>
                        <a:t>OFICINAS EXT.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047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Vacante</a:t>
                      </a:r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Subcoordinador Operativo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2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  <a:p>
                      <a:pPr algn="ctr"/>
                      <a:r>
                        <a:rPr lang="es-ES_tradnl" sz="1200" b="0" dirty="0">
                          <a:solidFill>
                            <a:srgbClr val="404040"/>
                          </a:solidFill>
                          <a:effectLst/>
                        </a:rPr>
                        <a:t> </a:t>
                      </a:r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3-16-</a:t>
                      </a:r>
                      <a:r>
                        <a:rPr lang="es-MX" sz="12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79-16 y 3-16-88-16</a:t>
                      </a:r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996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Vacante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Depto. De Monitoreo, Operación y Atención a Emergencias</a:t>
                      </a:r>
                      <a:r>
                        <a:rPr lang="es-ES_tradnl" sz="1100" b="1" dirty="0">
                          <a:solidFill>
                            <a:srgbClr val="404040"/>
                          </a:solidFill>
                          <a:effectLst/>
                        </a:rPr>
                        <a:t> </a:t>
                      </a:r>
                      <a:endParaRPr lang="es-ES" sz="1100" b="1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3-16-</a:t>
                      </a:r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79-16 y 3-16-88-16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405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Carlos Alfonso Perera Miranda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Depto. De Inspección y Supervisión</a:t>
                      </a:r>
                      <a:endParaRPr lang="es-ES" sz="1100" b="1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b="0" dirty="0">
                          <a:solidFill>
                            <a:srgbClr val="404040"/>
                          </a:solidFill>
                          <a:effectLst/>
                        </a:rPr>
                        <a:t> 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3-16-</a:t>
                      </a:r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79-16 y 3-16-88-16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16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Vacante</a:t>
                      </a:r>
                      <a:r>
                        <a:rPr lang="es-ES_tradnl" sz="1100" b="0" dirty="0">
                          <a:solidFill>
                            <a:srgbClr val="404040"/>
                          </a:solidFill>
                          <a:effectLst/>
                        </a:rPr>
                        <a:t> 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Depto. De Atención a Animales Amenazados</a:t>
                      </a:r>
                      <a:endParaRPr lang="es-ES" sz="1100" b="1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b="0" dirty="0">
                          <a:solidFill>
                            <a:srgbClr val="404040"/>
                          </a:solidFill>
                          <a:effectLst/>
                        </a:rPr>
                        <a:t> 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3-16-</a:t>
                      </a:r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79-16 y 3-16-88-16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EA04A323-9644-4813-B11D-B4BB938C8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112" y="232432"/>
            <a:ext cx="1136460" cy="112150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BB36F94-57B2-4BC5-A09A-A3FEFEB96DB1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09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4664" r="2096" b="10390"/>
          <a:stretch/>
        </p:blipFill>
        <p:spPr bwMode="auto">
          <a:xfrm>
            <a:off x="613803" y="4407249"/>
            <a:ext cx="864000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8117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42391" y="397247"/>
            <a:ext cx="2674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800000"/>
                </a:solidFill>
                <a:latin typeface="Gotham-Bold"/>
                <a:cs typeface="Gotham-Bold"/>
              </a:rPr>
              <a:t>DIRECTORIO DE FUNCIONARIOS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836852" y="659407"/>
            <a:ext cx="32705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/>
                <a:cs typeface="Gotham-Book"/>
              </a:rPr>
              <a:t>COORDINACIÓN DE PROTECCIÓN CIVIL MUNICIPAL</a:t>
            </a:r>
            <a:endParaRPr lang="es-ES_tradnl" sz="1050" b="1" dirty="0">
              <a:solidFill>
                <a:schemeClr val="tx1">
                  <a:lumMod val="65000"/>
                  <a:lumOff val="35000"/>
                </a:schemeClr>
              </a:solidFill>
              <a:latin typeface="Gotham-Book"/>
              <a:cs typeface="Gotham-Book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344391"/>
              </p:ext>
            </p:extLst>
          </p:nvPr>
        </p:nvGraphicFramePr>
        <p:xfrm>
          <a:off x="516818" y="1509186"/>
          <a:ext cx="8328165" cy="476851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14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0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94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FOTO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NOM</a:t>
                      </a:r>
                      <a:r>
                        <a:rPr lang="es-ES" sz="1200" baseline="0" dirty="0"/>
                        <a:t>BRE DEL FUNCIONARIO PÚBLICO</a:t>
                      </a:r>
                      <a:endParaRPr lang="es-ES" sz="12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CARGO QUE OCUPA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CORREO INSTITUCIONAL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TELÉFONO </a:t>
                      </a:r>
                    </a:p>
                    <a:p>
                      <a:pPr algn="ctr"/>
                      <a:r>
                        <a:rPr lang="es-ES" sz="1200" dirty="0"/>
                        <a:t>OFICINAS EXT.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047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Vacante</a:t>
                      </a:r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Subcoordinador de Prevención de Riesgos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2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  <a:p>
                      <a:pPr algn="ctr"/>
                      <a:r>
                        <a:rPr lang="es-ES_tradnl" sz="1200" b="0" dirty="0">
                          <a:solidFill>
                            <a:srgbClr val="404040"/>
                          </a:solidFill>
                          <a:effectLst/>
                        </a:rPr>
                        <a:t> </a:t>
                      </a:r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3-16-</a:t>
                      </a:r>
                      <a:r>
                        <a:rPr lang="es-MX" sz="12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79-16 y 3-16-88-16</a:t>
                      </a:r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996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Vacante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Depto. De Redes Ciudadanas</a:t>
                      </a:r>
                      <a:r>
                        <a:rPr lang="es-ES_tradnl" sz="1100" b="1" dirty="0">
                          <a:solidFill>
                            <a:srgbClr val="404040"/>
                          </a:solidFill>
                          <a:effectLst/>
                        </a:rPr>
                        <a:t> </a:t>
                      </a:r>
                      <a:endParaRPr lang="es-ES" sz="1100" b="1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3-16-</a:t>
                      </a:r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79-16 y 3-16-88-16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405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Vacante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Depto. De Protección Civil</a:t>
                      </a:r>
                      <a:endParaRPr lang="es-ES" sz="1100" b="1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b="0" dirty="0">
                          <a:solidFill>
                            <a:srgbClr val="404040"/>
                          </a:solidFill>
                          <a:effectLst/>
                        </a:rPr>
                        <a:t> 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3-16-</a:t>
                      </a:r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79-16 y 3-16-88-16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16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Prócoro Jorge Cervantes Galindo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Depto. De Dictámenes</a:t>
                      </a:r>
                      <a:endParaRPr lang="es-ES" sz="1100" b="1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b="0" dirty="0">
                          <a:solidFill>
                            <a:srgbClr val="404040"/>
                          </a:solidFill>
                          <a:effectLst/>
                        </a:rPr>
                        <a:t> 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3-16-</a:t>
                      </a:r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79-16 y 3-16-88-16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EA04A323-9644-4813-B11D-B4BB938C8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112" y="232432"/>
            <a:ext cx="1136460" cy="112150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34BD131-3B0B-4F78-9E83-0187395CC0AD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0" b="99903" l="0" r="100000">
                        <a14:foregroundMark x1="20783" y1="69082" x2="6748" y2="86860"/>
                        <a14:foregroundMark x1="83266" y1="67536" x2="98381" y2="80773"/>
                        <a14:foregroundMark x1="82726" y1="66184" x2="95142" y2="76232"/>
                        <a14:foregroundMark x1="19163" y1="11594" x2="37247" y2="5024"/>
                        <a14:foregroundMark x1="15789" y1="71498" x2="15789" y2="71304"/>
                        <a14:foregroundMark x1="42780" y1="4831" x2="52497" y2="4058"/>
                        <a14:foregroundMark x1="54656" y1="4638" x2="62078" y2="5024"/>
                        <a14:foregroundMark x1="19973" y1="11014" x2="32659" y2="5411"/>
                        <a14:foregroundMark x1="35897" y1="4444" x2="45614" y2="3671"/>
                        <a14:foregroundMark x1="56275" y1="3865" x2="59379" y2="4251"/>
                        <a14:foregroundMark x1="60459" y1="3285" x2="66802" y2="5411"/>
                        <a14:foregroundMark x1="67072" y1="5700" x2="76383" y2="9952"/>
                        <a14:foregroundMark x1="77733" y1="9565" x2="79757" y2="11401"/>
                        <a14:backgroundMark x1="6478" y1="73430" x2="4049" y2="81353"/>
                        <a14:backgroundMark x1="17814" y1="70725" x2="14440" y2="72850"/>
                        <a14:backgroundMark x1="97841" y1="76232" x2="99325" y2="77971"/>
                        <a14:backgroundMark x1="98650" y1="79130" x2="98650" y2="79130"/>
                        <a14:backgroundMark x1="39271" y1="3671" x2="62888" y2="3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570" t="-1" r="-117" b="6016"/>
          <a:stretch/>
        </p:blipFill>
        <p:spPr bwMode="auto">
          <a:xfrm>
            <a:off x="593145" y="5357186"/>
            <a:ext cx="900000" cy="8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907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42391" y="397247"/>
            <a:ext cx="2674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800000"/>
                </a:solidFill>
                <a:latin typeface="Gotham-Bold"/>
                <a:cs typeface="Gotham-Bold"/>
              </a:rPr>
              <a:t>DIRECTORIO DE FUNCIONARIOS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836852" y="659407"/>
            <a:ext cx="32705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/>
                <a:cs typeface="Gotham-Book"/>
              </a:rPr>
              <a:t>COORDINACIÓN DE PROTECCIÓN CIVIL MUNICIPAL</a:t>
            </a:r>
            <a:endParaRPr lang="es-ES_tradnl" sz="1050" b="1" dirty="0">
              <a:solidFill>
                <a:schemeClr val="tx1">
                  <a:lumMod val="65000"/>
                  <a:lumOff val="35000"/>
                </a:schemeClr>
              </a:solidFill>
              <a:latin typeface="Gotham-Book"/>
              <a:cs typeface="Gotham-Book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94101"/>
              </p:ext>
            </p:extLst>
          </p:nvPr>
        </p:nvGraphicFramePr>
        <p:xfrm>
          <a:off x="516818" y="1509186"/>
          <a:ext cx="8328165" cy="476851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14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0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94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FOTO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NOM</a:t>
                      </a:r>
                      <a:r>
                        <a:rPr lang="es-ES" sz="1200" baseline="0" dirty="0"/>
                        <a:t>BRE DEL FUNCIONARIO PÚBLICO</a:t>
                      </a:r>
                      <a:endParaRPr lang="es-ES" sz="12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CARGO QUE OCUPA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CORREO INSTITUCIONAL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TELÉFONO </a:t>
                      </a:r>
                    </a:p>
                    <a:p>
                      <a:pPr algn="ctr"/>
                      <a:r>
                        <a:rPr lang="es-ES" sz="1200" dirty="0"/>
                        <a:t>OFICINAS EXT.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047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Vacante</a:t>
                      </a:r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Depto. De Capacitación, y Difusión de la Cultura de Autoprotección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2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  <a:p>
                      <a:pPr algn="ctr"/>
                      <a:r>
                        <a:rPr lang="es-ES_tradnl" sz="1200" b="0" dirty="0">
                          <a:solidFill>
                            <a:srgbClr val="404040"/>
                          </a:solidFill>
                          <a:effectLst/>
                        </a:rPr>
                        <a:t> </a:t>
                      </a:r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3-16-</a:t>
                      </a:r>
                      <a:r>
                        <a:rPr lang="es-MX" sz="12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79-16 y 3-16-88-16</a:t>
                      </a:r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996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Vacante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Subcoordinador de Bomberos</a:t>
                      </a:r>
                      <a:r>
                        <a:rPr lang="es-ES_tradnl" sz="1100" b="1" dirty="0">
                          <a:solidFill>
                            <a:srgbClr val="404040"/>
                          </a:solidFill>
                          <a:effectLst/>
                        </a:rPr>
                        <a:t> </a:t>
                      </a:r>
                      <a:endParaRPr lang="es-ES" sz="1100" b="1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3-16-</a:t>
                      </a:r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79-16 y 3-16-88-16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405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Vacante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Jefe de la Unidad Operativa</a:t>
                      </a:r>
                      <a:endParaRPr lang="es-ES" sz="1100" b="1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b="0" dirty="0">
                          <a:solidFill>
                            <a:srgbClr val="404040"/>
                          </a:solidFill>
                          <a:effectLst/>
                        </a:rPr>
                        <a:t> 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3-16-</a:t>
                      </a:r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79-16 y 3-16-88-16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16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Vacante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Jefe de la Unidad de Guardia</a:t>
                      </a:r>
                      <a:endParaRPr lang="es-ES" sz="1100" b="1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b="0" dirty="0">
                          <a:solidFill>
                            <a:srgbClr val="404040"/>
                          </a:solidFill>
                          <a:effectLst/>
                        </a:rPr>
                        <a:t> 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3-16-</a:t>
                      </a:r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79-16 y 3-16-88-16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EA04A323-9644-4813-B11D-B4BB938C8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112" y="232432"/>
            <a:ext cx="1136460" cy="11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1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42391" y="397247"/>
            <a:ext cx="2674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800000"/>
                </a:solidFill>
                <a:latin typeface="Gotham-Bold"/>
                <a:cs typeface="Gotham-Bold"/>
              </a:rPr>
              <a:t>DIRECTORIO DE FUNCIONARIOS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836852" y="659407"/>
            <a:ext cx="32705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/>
                <a:cs typeface="Gotham-Book"/>
              </a:rPr>
              <a:t>COORDINACIÓN DE PROTECCIÓN CIVIL MUNICIPAL</a:t>
            </a:r>
            <a:endParaRPr lang="es-ES_tradnl" sz="1050" b="1" dirty="0">
              <a:solidFill>
                <a:schemeClr val="tx1">
                  <a:lumMod val="65000"/>
                  <a:lumOff val="35000"/>
                </a:schemeClr>
              </a:solidFill>
              <a:latin typeface="Gotham-Book"/>
              <a:cs typeface="Gotham-Book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338115"/>
              </p:ext>
            </p:extLst>
          </p:nvPr>
        </p:nvGraphicFramePr>
        <p:xfrm>
          <a:off x="516818" y="1509186"/>
          <a:ext cx="8328165" cy="3195103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14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0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986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FOTO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NOM</a:t>
                      </a:r>
                      <a:r>
                        <a:rPr lang="es-ES" sz="1200" baseline="0" dirty="0"/>
                        <a:t>BRE DEL FUNCIONARIO PÚBLICO</a:t>
                      </a:r>
                      <a:endParaRPr lang="es-ES" sz="12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CARGO QUE OCUPA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CORREO INSTITUCIONAL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TELÉFONO </a:t>
                      </a:r>
                    </a:p>
                    <a:p>
                      <a:pPr algn="ctr"/>
                      <a:r>
                        <a:rPr lang="es-ES" sz="1200" dirty="0"/>
                        <a:t>OFICINAS EXT.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305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Vacante</a:t>
                      </a:r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Jefe de la Unidad de Radio-Operador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2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  <a:p>
                      <a:pPr algn="ctr"/>
                      <a:r>
                        <a:rPr lang="es-ES_tradnl" sz="1200" b="0" dirty="0">
                          <a:solidFill>
                            <a:srgbClr val="404040"/>
                          </a:solidFill>
                          <a:effectLst/>
                        </a:rPr>
                        <a:t> </a:t>
                      </a:r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3-16-</a:t>
                      </a:r>
                      <a:r>
                        <a:rPr lang="es-MX" sz="12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79-16 y 3-16-88-16</a:t>
                      </a:r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1598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b="1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EA04A323-9644-4813-B11D-B4BB938C8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112" y="232432"/>
            <a:ext cx="1136460" cy="11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41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338</Words>
  <Application>Microsoft Office PowerPoint</Application>
  <PresentationFormat>Presentación en pantalla (4:3)</PresentationFormat>
  <Paragraphs>111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Gotham-Bold</vt:lpstr>
      <vt:lpstr>Gotham-Book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Bombilla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Johana Escalante</dc:creator>
  <cp:lastModifiedBy>Lic. Claudia Alvarez</cp:lastModifiedBy>
  <cp:revision>21</cp:revision>
  <dcterms:created xsi:type="dcterms:W3CDTF">2018-11-08T15:46:33Z</dcterms:created>
  <dcterms:modified xsi:type="dcterms:W3CDTF">2020-07-12T23:37:56Z</dcterms:modified>
</cp:coreProperties>
</file>